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7"/>
  </p:notesMasterIdLst>
  <p:sldIdLst>
    <p:sldId id="337" r:id="rId2"/>
    <p:sldId id="291" r:id="rId3"/>
    <p:sldId id="292" r:id="rId4"/>
    <p:sldId id="339" r:id="rId5"/>
    <p:sldId id="340" r:id="rId6"/>
    <p:sldId id="342" r:id="rId7"/>
    <p:sldId id="323" r:id="rId8"/>
    <p:sldId id="345" r:id="rId9"/>
    <p:sldId id="279" r:id="rId10"/>
    <p:sldId id="333" r:id="rId11"/>
    <p:sldId id="334" r:id="rId12"/>
    <p:sldId id="335" r:id="rId13"/>
    <p:sldId id="341" r:id="rId14"/>
    <p:sldId id="343" r:id="rId15"/>
    <p:sldId id="344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" y="-2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87B59-A1BA-C24A-B593-9477B886B4F5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20E39-0BC9-BE40-AD89-849CE6789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20D27-169F-48B9-B870-E5FFDB4312AC}" type="slidenum">
              <a:rPr lang="en-US" smtClean="0">
                <a:solidFill>
                  <a:prstClr val="black"/>
                </a:solidFill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266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61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7461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17E0D4-8D34-4EF8-9367-0F60AFDF96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3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1597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12845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90600"/>
            <a:ext cx="27432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90600"/>
            <a:ext cx="80264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3020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8373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074779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0"/>
            <a:ext cx="53848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3848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92448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042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754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4804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36929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527684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90600"/>
            <a:ext cx="10972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0"/>
            <a:ext cx="10972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.unc.edu/pg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???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143002"/>
            <a:ext cx="8534400" cy="18287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does it take to detect risk genes for psychiatric disorders?</a:t>
            </a:r>
            <a:endParaRPr lang="en-US" dirty="0" smtClean="0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3200400"/>
            <a:ext cx="8915400" cy="2971800"/>
          </a:xfrm>
        </p:spPr>
        <p:txBody>
          <a:bodyPr/>
          <a:lstStyle/>
          <a:p>
            <a:r>
              <a:rPr lang="en-IE" dirty="0" smtClean="0"/>
              <a:t>Susan L Santangelo, ScD</a:t>
            </a:r>
          </a:p>
          <a:p>
            <a:r>
              <a:rPr lang="en-IE" sz="2800" dirty="0"/>
              <a:t>Director, Psychiatric Research</a:t>
            </a:r>
            <a:endParaRPr lang="en-IE" sz="2800" dirty="0"/>
          </a:p>
          <a:p>
            <a:r>
              <a:rPr lang="en-IE" sz="2800" dirty="0"/>
              <a:t>Maine Medical Center Research Institute</a:t>
            </a:r>
          </a:p>
          <a:p>
            <a:r>
              <a:rPr lang="en-IE" sz="2800" dirty="0"/>
              <a:t>Member Psychiatric Genomics Consortium</a:t>
            </a:r>
          </a:p>
          <a:p>
            <a:r>
              <a:rPr lang="en-IE" sz="2800" dirty="0"/>
              <a:t>(Cross Disorder and Autism </a:t>
            </a:r>
            <a:r>
              <a:rPr lang="en-IE" sz="2800" dirty="0"/>
              <a:t>W</a:t>
            </a:r>
            <a:r>
              <a:rPr lang="en-IE" sz="2800" dirty="0"/>
              <a:t>ork </a:t>
            </a:r>
            <a:r>
              <a:rPr lang="en-IE" sz="2800" dirty="0"/>
              <a:t>G</a:t>
            </a:r>
            <a:r>
              <a:rPr lang="en-IE" sz="2800" dirty="0"/>
              <a:t>roups)</a:t>
            </a:r>
            <a:endParaRPr lang="en-IE" sz="1800" dirty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9067800" cy="609600"/>
          </a:xfrm>
        </p:spPr>
        <p:txBody>
          <a:bodyPr/>
          <a:lstStyle/>
          <a:p>
            <a:r>
              <a:rPr lang="en-US" sz="4000" dirty="0"/>
              <a:t>Pathways and </a:t>
            </a:r>
            <a:r>
              <a:rPr lang="en-US" sz="4000" dirty="0" err="1"/>
              <a:t>Pleiotropy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9220200" cy="5181600"/>
          </a:xfrm>
        </p:spPr>
        <p:txBody>
          <a:bodyPr/>
          <a:lstStyle/>
          <a:p>
            <a:r>
              <a:rPr lang="en-US" b="1" dirty="0"/>
              <a:t>M</a:t>
            </a:r>
            <a:r>
              <a:rPr lang="en-US" b="1" dirty="0" smtClean="0"/>
              <a:t>ost genetic variants identified not specific </a:t>
            </a:r>
            <a:r>
              <a:rPr lang="en-US" b="1" dirty="0"/>
              <a:t>to </a:t>
            </a:r>
            <a:r>
              <a:rPr lang="en-US" b="1" dirty="0" smtClean="0"/>
              <a:t>any disorder:</a:t>
            </a:r>
            <a:r>
              <a:rPr lang="en-US" b="1" i="1" dirty="0" smtClean="0"/>
              <a:t> </a:t>
            </a:r>
            <a:r>
              <a:rPr lang="en-US" dirty="0" err="1"/>
              <a:t>Pleiotropy</a:t>
            </a:r>
            <a:r>
              <a:rPr lang="en-US" dirty="0"/>
              <a:t> is true for </a:t>
            </a:r>
            <a:r>
              <a:rPr lang="en-US" dirty="0" smtClean="0"/>
              <a:t>most</a:t>
            </a:r>
          </a:p>
          <a:p>
            <a:pPr lvl="1"/>
            <a:r>
              <a:rPr lang="en-US" dirty="0" smtClean="0"/>
              <a:t>one gene mutation results in multiple phenotypes</a:t>
            </a:r>
          </a:p>
          <a:p>
            <a:r>
              <a:rPr lang="en-US" dirty="0" smtClean="0"/>
              <a:t>Numbers of pathway analyses show a </a:t>
            </a:r>
            <a:r>
              <a:rPr lang="en-US" b="1" dirty="0" smtClean="0"/>
              <a:t>clear convergence </a:t>
            </a:r>
            <a:r>
              <a:rPr lang="en-US" dirty="0" smtClean="0"/>
              <a:t>of rare </a:t>
            </a:r>
            <a:r>
              <a:rPr lang="en-US" dirty="0" err="1" smtClean="0"/>
              <a:t>exonic</a:t>
            </a:r>
            <a:r>
              <a:rPr lang="en-US" dirty="0" smtClean="0"/>
              <a:t> variants, structural variants, common variants, and </a:t>
            </a:r>
            <a:r>
              <a:rPr lang="en-US" dirty="0" err="1" smtClean="0"/>
              <a:t>miRNAs</a:t>
            </a:r>
            <a:r>
              <a:rPr lang="en-US" dirty="0" smtClean="0"/>
              <a:t> on </a:t>
            </a:r>
            <a:r>
              <a:rPr lang="en-US" b="1" dirty="0" smtClean="0"/>
              <a:t>a few key biological pathways</a:t>
            </a:r>
            <a:r>
              <a:rPr lang="en-US" dirty="0" smtClean="0"/>
              <a:t> involved in:</a:t>
            </a:r>
          </a:p>
          <a:p>
            <a:pPr lvl="1"/>
            <a:r>
              <a:rPr lang="en-US" b="1" dirty="0" smtClean="0"/>
              <a:t>brain </a:t>
            </a:r>
            <a:r>
              <a:rPr lang="en-US" b="1" dirty="0"/>
              <a:t>development, </a:t>
            </a:r>
            <a:endParaRPr lang="en-US" b="1" dirty="0" smtClean="0"/>
          </a:p>
          <a:p>
            <a:pPr lvl="1"/>
            <a:r>
              <a:rPr lang="en-US" b="1" dirty="0" smtClean="0"/>
              <a:t>synapse </a:t>
            </a:r>
            <a:r>
              <a:rPr lang="en-US" b="1" dirty="0"/>
              <a:t>function and </a:t>
            </a:r>
            <a:endParaRPr lang="en-US" b="1" dirty="0" smtClean="0"/>
          </a:p>
          <a:p>
            <a:pPr lvl="1"/>
            <a:r>
              <a:rPr lang="en-US" b="1" dirty="0" smtClean="0"/>
              <a:t>chromatin </a:t>
            </a:r>
            <a:r>
              <a:rPr lang="en-US" b="1" dirty="0"/>
              <a:t>regulation/remodeling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888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85800"/>
            <a:ext cx="7848600" cy="685800"/>
          </a:xfrm>
        </p:spPr>
        <p:txBody>
          <a:bodyPr/>
          <a:lstStyle/>
          <a:p>
            <a:r>
              <a:rPr lang="en-US" dirty="0" smtClean="0"/>
              <a:t>Pathway interventions?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572000"/>
            <a:ext cx="8534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true -  </a:t>
            </a:r>
            <a:r>
              <a:rPr lang="en-US" b="1" dirty="0" smtClean="0"/>
              <a:t>might it be </a:t>
            </a:r>
            <a:r>
              <a:rPr lang="en-US" b="1" dirty="0"/>
              <a:t>easier to </a:t>
            </a:r>
            <a:r>
              <a:rPr lang="en-US" b="1" dirty="0" smtClean="0"/>
              <a:t>try to manipulate </a:t>
            </a:r>
            <a:r>
              <a:rPr lang="en-US" b="1" dirty="0"/>
              <a:t>a dysfunctional pathway into normal range </a:t>
            </a:r>
            <a:r>
              <a:rPr lang="en-US" dirty="0"/>
              <a:t>than to replace/fix mutated component </a:t>
            </a:r>
            <a:r>
              <a:rPr lang="en-US" dirty="0" smtClean="0"/>
              <a:t>parts?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548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1447801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aramond"/>
              </a:rPr>
              <a:t>This is not necessarily a bad thing!</a:t>
            </a:r>
          </a:p>
          <a:p>
            <a:pPr marL="0" lvl="1"/>
            <a:r>
              <a:rPr lang="en-US" sz="3000" dirty="0">
                <a:solidFill>
                  <a:srgbClr val="000000"/>
                </a:solidFill>
                <a:latin typeface="Garamond"/>
              </a:rPr>
              <a:t>P</a:t>
            </a:r>
            <a:r>
              <a:rPr lang="en-US" sz="3000" dirty="0">
                <a:solidFill>
                  <a:srgbClr val="000000"/>
                </a:solidFill>
                <a:latin typeface="Garamond"/>
              </a:rPr>
              <a:t>ossible </a:t>
            </a:r>
            <a:r>
              <a:rPr lang="en-US" sz="3000" dirty="0">
                <a:solidFill>
                  <a:srgbClr val="000000"/>
                </a:solidFill>
                <a:latin typeface="Garamond"/>
              </a:rPr>
              <a:t>that </a:t>
            </a:r>
            <a:r>
              <a:rPr lang="en-US" sz="3000" b="1" dirty="0">
                <a:solidFill>
                  <a:srgbClr val="000000"/>
                </a:solidFill>
                <a:latin typeface="Garamond"/>
              </a:rPr>
              <a:t>risk might be conferred by properties of the pathways themselves </a:t>
            </a:r>
            <a:r>
              <a:rPr lang="en-US" sz="3000" dirty="0">
                <a:solidFill>
                  <a:srgbClr val="000000"/>
                </a:solidFill>
                <a:latin typeface="Garamond"/>
              </a:rPr>
              <a:t>rather than by any single component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595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7848600" cy="457200"/>
          </a:xfrm>
        </p:spPr>
        <p:txBody>
          <a:bodyPr/>
          <a:lstStyle/>
          <a:p>
            <a:r>
              <a:rPr lang="en-IE" sz="4000" dirty="0"/>
              <a:t>Acknowledgements</a:t>
            </a:r>
            <a:endParaRPr lang="en-IE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67400" y="1143000"/>
            <a:ext cx="4648200" cy="2971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E" sz="2900" b="1" u="sng" dirty="0"/>
              <a:t>PGC </a:t>
            </a:r>
            <a:r>
              <a:rPr lang="en-IE" sz="2900" b="1" u="sng" dirty="0"/>
              <a:t> </a:t>
            </a:r>
            <a:r>
              <a:rPr lang="en-IE" sz="2900" b="1" u="sng" dirty="0"/>
              <a:t>Autism Working Group</a:t>
            </a:r>
          </a:p>
          <a:p>
            <a:r>
              <a:rPr lang="en-IE" sz="2900" dirty="0"/>
              <a:t>Richard Anney </a:t>
            </a:r>
          </a:p>
          <a:p>
            <a:r>
              <a:rPr lang="en-IE" sz="2900" dirty="0"/>
              <a:t>Dan Arking</a:t>
            </a:r>
          </a:p>
          <a:p>
            <a:r>
              <a:rPr lang="en-IE" sz="2900" dirty="0"/>
              <a:t>Ed Cook</a:t>
            </a:r>
            <a:endParaRPr lang="en-IE" sz="2900" dirty="0"/>
          </a:p>
          <a:p>
            <a:r>
              <a:rPr lang="en-IE" sz="2900" dirty="0"/>
              <a:t>Mark Daly</a:t>
            </a:r>
          </a:p>
          <a:p>
            <a:r>
              <a:rPr lang="en-IE" sz="2900" dirty="0"/>
              <a:t>Bernie Devlin</a:t>
            </a:r>
          </a:p>
          <a:p>
            <a:r>
              <a:rPr lang="en-IE" sz="2900" dirty="0"/>
              <a:t>Michael </a:t>
            </a:r>
            <a:r>
              <a:rPr lang="en-IE" sz="2900" dirty="0"/>
              <a:t>Gill</a:t>
            </a:r>
          </a:p>
          <a:p>
            <a:r>
              <a:rPr lang="en-IE" sz="2900" dirty="0"/>
              <a:t>Stephan </a:t>
            </a:r>
            <a:r>
              <a:rPr lang="en-IE" sz="2900" dirty="0"/>
              <a:t>Ripke</a:t>
            </a:r>
            <a:endParaRPr lang="en-IE" sz="2900" dirty="0"/>
          </a:p>
          <a:p>
            <a:r>
              <a:rPr lang="en-IE" sz="2900" dirty="0"/>
              <a:t>Jim Sutcliffe</a:t>
            </a:r>
          </a:p>
          <a:p>
            <a:pPr marL="0" indent="0">
              <a:buNone/>
            </a:pPr>
            <a:r>
              <a:rPr lang="en-IE" sz="2900" dirty="0"/>
              <a:t>… and others</a:t>
            </a:r>
          </a:p>
        </p:txBody>
      </p:sp>
      <p:pic>
        <p:nvPicPr>
          <p:cNvPr id="10" name="Picture 5" descr="autism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4" b="11434"/>
          <a:stretch>
            <a:fillRect/>
          </a:stretch>
        </p:blipFill>
        <p:spPr>
          <a:xfrm>
            <a:off x="7924800" y="3886200"/>
            <a:ext cx="2590800" cy="2133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23" descr="banner_nim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334000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1066801"/>
            <a:ext cx="3962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00"/>
                </a:solidFill>
                <a:latin typeface="Garamond"/>
              </a:rPr>
              <a:t>PGC Cross-Disorder Working Group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Garamond"/>
              </a:rPr>
              <a:t>Nick Craddock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Garamond"/>
              </a:rPr>
              <a:t>Ken </a:t>
            </a:r>
            <a:r>
              <a:rPr lang="en-US" dirty="0" err="1" smtClean="0">
                <a:solidFill>
                  <a:srgbClr val="000000"/>
                </a:solidFill>
                <a:latin typeface="Garamond"/>
              </a:rPr>
              <a:t>Kendler</a:t>
            </a:r>
            <a:r>
              <a:rPr lang="en-US" dirty="0" smtClean="0">
                <a:solidFill>
                  <a:srgbClr val="000000"/>
                </a:solidFill>
                <a:latin typeface="Garamond"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Garamond"/>
              </a:rPr>
              <a:t>Phil Lee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Garamond"/>
              </a:rPr>
              <a:t>Ben Neale</a:t>
            </a:r>
            <a:endParaRPr lang="en-US" dirty="0">
              <a:solidFill>
                <a:srgbClr val="000000"/>
              </a:solidFill>
              <a:latin typeface="Garamond"/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Garamond"/>
              </a:rPr>
              <a:t>John </a:t>
            </a:r>
            <a:r>
              <a:rPr lang="en-US" dirty="0" err="1" smtClean="0">
                <a:solidFill>
                  <a:srgbClr val="000000"/>
                </a:solidFill>
                <a:latin typeface="Garamond"/>
              </a:rPr>
              <a:t>Nurnberger</a:t>
            </a:r>
            <a:r>
              <a:rPr lang="en-US" dirty="0" smtClean="0">
                <a:solidFill>
                  <a:srgbClr val="000000"/>
                </a:solidFill>
                <a:latin typeface="Garamond"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Garamond"/>
              </a:rPr>
              <a:t>Stephan </a:t>
            </a:r>
            <a:r>
              <a:rPr lang="en-US" dirty="0" err="1" smtClean="0">
                <a:solidFill>
                  <a:srgbClr val="000000"/>
                </a:solidFill>
                <a:latin typeface="Garamond"/>
              </a:rPr>
              <a:t>Ripke</a:t>
            </a:r>
            <a:r>
              <a:rPr lang="en-US" dirty="0" smtClean="0">
                <a:solidFill>
                  <a:srgbClr val="000000"/>
                </a:solidFill>
                <a:latin typeface="Garamond"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Garamond"/>
              </a:rPr>
              <a:t>Jordan </a:t>
            </a:r>
            <a:r>
              <a:rPr lang="en-US" dirty="0" err="1">
                <a:solidFill>
                  <a:srgbClr val="000000"/>
                </a:solidFill>
                <a:latin typeface="Garamond"/>
              </a:rPr>
              <a:t>Smoller</a:t>
            </a:r>
            <a:r>
              <a:rPr lang="en-US" dirty="0">
                <a:solidFill>
                  <a:srgbClr val="000000"/>
                </a:solidFill>
                <a:latin typeface="Garamond"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Garamond"/>
              </a:rPr>
              <a:t>Patrick  Sullivan</a:t>
            </a:r>
          </a:p>
          <a:p>
            <a:r>
              <a:rPr lang="en-US" dirty="0" smtClean="0">
                <a:solidFill>
                  <a:srgbClr val="000000"/>
                </a:solidFill>
                <a:latin typeface="Garamond"/>
              </a:rPr>
              <a:t>… and others</a:t>
            </a:r>
            <a:endParaRPr lang="en-US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9624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Garamond"/>
              </a:rPr>
              <a:t>Most importantly </a:t>
            </a:r>
            <a:r>
              <a:rPr lang="en-US" sz="2000" b="1" dirty="0">
                <a:solidFill>
                  <a:srgbClr val="000000"/>
                </a:solidFill>
                <a:latin typeface="Garamond"/>
              </a:rPr>
              <a:t>– All the people with </a:t>
            </a:r>
          </a:p>
          <a:p>
            <a:r>
              <a:rPr lang="en-US" sz="2000" b="1" dirty="0">
                <a:solidFill>
                  <a:srgbClr val="000000"/>
                </a:solidFill>
                <a:latin typeface="Garamond"/>
              </a:rPr>
              <a:t>psychiatric disorders and their families who participate in research! </a:t>
            </a:r>
            <a:endParaRPr lang="en-US" sz="2000" b="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1752601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Garamond"/>
              </a:rPr>
              <a:t>  </a:t>
            </a:r>
            <a:r>
              <a:rPr lang="en-US" b="1" dirty="0">
                <a:solidFill>
                  <a:srgbClr val="000000"/>
                </a:solidFill>
                <a:latin typeface="Garamond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Garamond"/>
              </a:rPr>
              <a:t> </a:t>
            </a:r>
            <a:r>
              <a:rPr lang="en-US" b="1" u="sng" dirty="0" smtClean="0">
                <a:solidFill>
                  <a:srgbClr val="000000"/>
                </a:solidFill>
                <a:latin typeface="Garamond"/>
              </a:rPr>
              <a:t>Maine Medical Center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Garamond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Garamond"/>
              </a:rPr>
              <a:t>Matt Siegel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aramond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Garamond"/>
              </a:rPr>
              <a:t>Kahsi</a:t>
            </a:r>
            <a:r>
              <a:rPr lang="en-US" dirty="0" smtClean="0">
                <a:solidFill>
                  <a:srgbClr val="000000"/>
                </a:solidFill>
                <a:latin typeface="Garamond"/>
              </a:rPr>
              <a:t> Smith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aramond"/>
              </a:rPr>
              <a:t>	Christine </a:t>
            </a:r>
            <a:r>
              <a:rPr lang="en-US" dirty="0" err="1" smtClean="0">
                <a:solidFill>
                  <a:srgbClr val="000000"/>
                </a:solidFill>
                <a:latin typeface="Garamond"/>
              </a:rPr>
              <a:t>Peura</a:t>
            </a:r>
            <a:endParaRPr lang="en-US" dirty="0" smtClean="0">
              <a:solidFill>
                <a:srgbClr val="000000"/>
              </a:solidFill>
              <a:latin typeface="Garamond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aramond"/>
              </a:rPr>
              <a:t>	Deanna Williams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aramond"/>
              </a:rPr>
              <a:t>	Amanda </a:t>
            </a:r>
            <a:r>
              <a:rPr lang="en-US" dirty="0" err="1" smtClean="0">
                <a:solidFill>
                  <a:srgbClr val="000000"/>
                </a:solidFill>
                <a:latin typeface="Garamond"/>
              </a:rPr>
              <a:t>Rago</a:t>
            </a:r>
            <a:endParaRPr lang="en-US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1" y="5029200"/>
            <a:ext cx="2800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Simons Foundation</a:t>
            </a:r>
          </a:p>
          <a:p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***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NLM Family Foundation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796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9400" y="838200"/>
            <a:ext cx="8915400" cy="762000"/>
          </a:xfrm>
        </p:spPr>
        <p:txBody>
          <a:bodyPr/>
          <a:lstStyle/>
          <a:p>
            <a:r>
              <a:rPr lang="en-US" dirty="0" smtClean="0"/>
              <a:t>CA+ Channel Signaling Genes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52600"/>
            <a:ext cx="8991600" cy="47244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CACNA1C</a:t>
            </a:r>
            <a:r>
              <a:rPr lang="en-US" i="1" dirty="0" smtClean="0"/>
              <a:t>:</a:t>
            </a:r>
            <a:r>
              <a:rPr lang="en-US" dirty="0" smtClean="0"/>
              <a:t> encodes an alpha-1C subunit of an L-type, voltage-dependent</a:t>
            </a:r>
            <a:r>
              <a:rPr lang="en-US" i="1" dirty="0" smtClean="0"/>
              <a:t> </a:t>
            </a:r>
            <a:r>
              <a:rPr lang="en-US" dirty="0" smtClean="0"/>
              <a:t>calcium channel protein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/>
              <a:t>chromosome </a:t>
            </a:r>
            <a:r>
              <a:rPr lang="en-US" dirty="0" smtClean="0"/>
              <a:t>12p13.33</a:t>
            </a:r>
          </a:p>
          <a:p>
            <a:pPr lvl="1"/>
            <a:r>
              <a:rPr lang="en-US" dirty="0" smtClean="0"/>
              <a:t>Mutations cause </a:t>
            </a:r>
            <a:r>
              <a:rPr lang="en-US" b="1" dirty="0" smtClean="0"/>
              <a:t>Timothy syndrome </a:t>
            </a:r>
            <a:r>
              <a:rPr lang="en-US" dirty="0" smtClean="0"/>
              <a:t>characterized by </a:t>
            </a:r>
          </a:p>
          <a:p>
            <a:pPr lvl="2"/>
            <a:r>
              <a:rPr lang="en-US" dirty="0" err="1" smtClean="0"/>
              <a:t>multiorgan</a:t>
            </a:r>
            <a:r>
              <a:rPr lang="en-US" dirty="0" smtClean="0"/>
              <a:t> dysfunction, lethal arrhythmias, webbed fingers and toes, congenital heart disease, immune deficiency, intermittent hypoglycemia, cognitive abnormalities, </a:t>
            </a:r>
            <a:r>
              <a:rPr lang="en-US" sz="2600" b="1" dirty="0"/>
              <a:t>and autism</a:t>
            </a:r>
          </a:p>
          <a:p>
            <a:r>
              <a:rPr lang="en-US" dirty="0"/>
              <a:t>Calcium channels mediate the influx of calcium ions into the cell upon membrane </a:t>
            </a:r>
            <a:r>
              <a:rPr lang="en-US" dirty="0" smtClean="0"/>
              <a:t>polarization</a:t>
            </a:r>
            <a:endParaRPr lang="en-US" b="1" dirty="0" smtClean="0"/>
          </a:p>
          <a:p>
            <a:r>
              <a:rPr lang="en-US" b="1" dirty="0" smtClean="0"/>
              <a:t>A predicted target of miR-137</a:t>
            </a:r>
          </a:p>
          <a:p>
            <a:pPr lvl="2"/>
            <a:endParaRPr lang="en-US" i="1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605038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TCF4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1" y="1143000"/>
            <a:ext cx="8889357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On chromosome 18q21.2 </a:t>
            </a:r>
          </a:p>
          <a:p>
            <a:pPr lvl="1"/>
            <a:r>
              <a:rPr lang="en-US" sz="2400" dirty="0"/>
              <a:t>20 exons (2 noncoding), spans 360 kb, with multiple isoforms</a:t>
            </a:r>
          </a:p>
          <a:p>
            <a:r>
              <a:rPr lang="en-US" dirty="0" smtClean="0"/>
              <a:t>Encodes a protein acting as a transcription factor</a:t>
            </a:r>
          </a:p>
          <a:p>
            <a:pPr lvl="1"/>
            <a:r>
              <a:rPr lang="en-US" dirty="0" smtClean="0"/>
              <a:t>Involved in initiation of neuronal differentiation</a:t>
            </a:r>
          </a:p>
          <a:p>
            <a:pPr lvl="1"/>
            <a:r>
              <a:rPr lang="en-US" dirty="0" smtClean="0"/>
              <a:t>Expressed mostly in brain in developing embryonic tissues</a:t>
            </a:r>
          </a:p>
          <a:p>
            <a:r>
              <a:rPr lang="en-US" dirty="0" smtClean="0"/>
              <a:t>Causes Pitt-Hopkins syndrome</a:t>
            </a:r>
          </a:p>
          <a:p>
            <a:pPr lvl="1"/>
            <a:r>
              <a:rPr lang="en-US" dirty="0" smtClean="0"/>
              <a:t>Autism is one phenotypic manifestation</a:t>
            </a:r>
          </a:p>
          <a:p>
            <a:r>
              <a:rPr lang="en-US" dirty="0" smtClean="0"/>
              <a:t>Known association with schizophrenia </a:t>
            </a:r>
          </a:p>
          <a:p>
            <a:r>
              <a:rPr lang="en-US" dirty="0" smtClean="0"/>
              <a:t>Another </a:t>
            </a:r>
            <a:r>
              <a:rPr lang="en-US" dirty="0"/>
              <a:t>predicted target of miR-137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miR-137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8991600" cy="5029200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short non-coding micro-RNA</a:t>
            </a:r>
          </a:p>
          <a:p>
            <a:pPr lvl="1"/>
            <a:r>
              <a:rPr lang="en-US" dirty="0" smtClean="0"/>
              <a:t>located on chromosome 1p22</a:t>
            </a:r>
          </a:p>
          <a:p>
            <a:r>
              <a:rPr lang="en-US" dirty="0" smtClean="0"/>
              <a:t>Strongest signal in PGC SCZ GWAS meta analysis</a:t>
            </a:r>
          </a:p>
          <a:p>
            <a:r>
              <a:rPr lang="en-US" dirty="0"/>
              <a:t>T</a:t>
            </a:r>
            <a:r>
              <a:rPr lang="en-US" dirty="0" smtClean="0"/>
              <a:t>hought to regulate </a:t>
            </a:r>
            <a:r>
              <a:rPr lang="en-US" i="1" dirty="0" smtClean="0"/>
              <a:t>TCF4</a:t>
            </a:r>
            <a:r>
              <a:rPr lang="en-US" dirty="0" smtClean="0"/>
              <a:t> and </a:t>
            </a:r>
            <a:r>
              <a:rPr lang="en-US" b="1" i="1" dirty="0" smtClean="0"/>
              <a:t>CACNA1C </a:t>
            </a:r>
          </a:p>
          <a:p>
            <a:r>
              <a:rPr lang="en-US" dirty="0"/>
              <a:t>R</a:t>
            </a:r>
            <a:r>
              <a:rPr lang="en-US" dirty="0" smtClean="0"/>
              <a:t>egulates dendritic development, neuron maturation</a:t>
            </a:r>
          </a:p>
          <a:p>
            <a:r>
              <a:rPr lang="en-US" dirty="0" smtClean="0"/>
              <a:t>Overexpression of miR-137 inhibits dendritic morphogenesis, phenotypic maturation, and spine development </a:t>
            </a:r>
          </a:p>
          <a:p>
            <a:pPr lvl="1"/>
            <a:r>
              <a:rPr lang="en-US" dirty="0" smtClean="0"/>
              <a:t>in both brain and cultured primary neurons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860826"/>
          </a:xfrm>
        </p:spPr>
        <p:txBody>
          <a:bodyPr>
            <a:normAutofit/>
          </a:bodyPr>
          <a:lstStyle/>
          <a:p>
            <a:r>
              <a:rPr lang="en-US" b="1" dirty="0" smtClean="0"/>
              <a:t>P</a:t>
            </a:r>
            <a:r>
              <a:rPr lang="en-US" dirty="0" smtClean="0"/>
              <a:t>sychiatric </a:t>
            </a:r>
            <a:r>
              <a:rPr lang="en-US" b="1" dirty="0" smtClean="0"/>
              <a:t>G</a:t>
            </a:r>
            <a:r>
              <a:rPr lang="en-US" dirty="0" smtClean="0"/>
              <a:t>enomics </a:t>
            </a:r>
            <a:r>
              <a:rPr lang="en-US" b="1" dirty="0" smtClean="0"/>
              <a:t>C</a:t>
            </a:r>
            <a:r>
              <a:rPr lang="en-US" dirty="0" smtClean="0"/>
              <a:t>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8763000" cy="53716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Purpose: conduct meta-analyses of genome-wide association (GWAS) data for psychiatric disease </a:t>
            </a:r>
            <a:r>
              <a:rPr lang="en-US" sz="2200" dirty="0"/>
              <a:t>(</a:t>
            </a:r>
            <a:r>
              <a:rPr lang="en-US" sz="2200" dirty="0" err="1">
                <a:hlinkClick r:id="rId2"/>
              </a:rPr>
              <a:t>www.med.unc.edu</a:t>
            </a:r>
            <a:r>
              <a:rPr lang="en-US" sz="2200" dirty="0">
                <a:hlinkClick r:id="rId2"/>
              </a:rPr>
              <a:t>/</a:t>
            </a:r>
            <a:r>
              <a:rPr lang="en-US" sz="2200" dirty="0" err="1">
                <a:hlinkClick r:id="rId2"/>
              </a:rPr>
              <a:t>pgc</a:t>
            </a:r>
            <a:r>
              <a:rPr lang="en-US" sz="2200" dirty="0"/>
              <a:t>)</a:t>
            </a:r>
            <a:endParaRPr lang="en-US" sz="2200" dirty="0"/>
          </a:p>
          <a:p>
            <a:r>
              <a:rPr lang="en-US" dirty="0" smtClean="0"/>
              <a:t>Includes &gt; 500 investigators, 80 institutions in 25 countries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argest consortium in the history of psychiatry       Largest biological experiment in psychiatry</a:t>
            </a:r>
          </a:p>
          <a:p>
            <a:r>
              <a:rPr lang="en-US" dirty="0" smtClean="0"/>
              <a:t>3 Specific Aims: </a:t>
            </a:r>
          </a:p>
          <a:p>
            <a:pPr lvl="1">
              <a:buNone/>
            </a:pPr>
            <a:r>
              <a:rPr lang="en-US" dirty="0" smtClean="0"/>
              <a:t>1) Disorder-specific meta-analyses</a:t>
            </a:r>
          </a:p>
          <a:p>
            <a:pPr lvl="1">
              <a:buNone/>
            </a:pPr>
            <a:r>
              <a:rPr lang="en-US" dirty="0" smtClean="0"/>
              <a:t>2) Cross-disorder analyses </a:t>
            </a:r>
          </a:p>
          <a:p>
            <a:pPr lvl="1">
              <a:buNone/>
            </a:pPr>
            <a:r>
              <a:rPr lang="en-US" dirty="0" smtClean="0"/>
              <a:t>3) </a:t>
            </a:r>
            <a:r>
              <a:rPr lang="en-US" dirty="0" err="1" smtClean="0"/>
              <a:t>Comorbidity</a:t>
            </a:r>
            <a:r>
              <a:rPr lang="en-US" dirty="0" smtClean="0"/>
              <a:t> meta-analyses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304800"/>
            <a:ext cx="8734425" cy="1208722"/>
          </a:xfrm>
        </p:spPr>
        <p:txBody>
          <a:bodyPr>
            <a:normAutofit/>
          </a:bodyPr>
          <a:lstStyle/>
          <a:p>
            <a:r>
              <a:rPr lang="en-US" b="1" dirty="0" smtClean="0"/>
              <a:t>P</a:t>
            </a:r>
            <a:r>
              <a:rPr lang="en-US" dirty="0" smtClean="0"/>
              <a:t>sychiatric </a:t>
            </a:r>
            <a:r>
              <a:rPr lang="en-US" b="1" dirty="0" smtClean="0"/>
              <a:t>G</a:t>
            </a:r>
            <a:r>
              <a:rPr lang="en-US" dirty="0" smtClean="0"/>
              <a:t>enomics </a:t>
            </a:r>
            <a:r>
              <a:rPr lang="en-US" b="1" dirty="0" smtClean="0"/>
              <a:t>C</a:t>
            </a:r>
            <a:r>
              <a:rPr lang="en-US" dirty="0" smtClean="0"/>
              <a:t>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95401"/>
            <a:ext cx="8561070" cy="53898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Began 2007, then quickly grew to a compendium of GWAS data and samples from over </a:t>
            </a:r>
            <a:r>
              <a:rPr lang="en-US" b="1" dirty="0" smtClean="0"/>
              <a:t>61,000 individuals </a:t>
            </a:r>
            <a:r>
              <a:rPr lang="en-US" dirty="0" smtClean="0"/>
              <a:t>who are either normal controls or </a:t>
            </a:r>
          </a:p>
          <a:p>
            <a:pPr lvl="1">
              <a:buNone/>
            </a:pPr>
            <a:r>
              <a:rPr lang="en-US" sz="3000" dirty="0"/>
              <a:t>carry a diagnosis of one of five psychiatric disorders: </a:t>
            </a:r>
          </a:p>
          <a:p>
            <a:pPr lvl="2"/>
            <a:r>
              <a:rPr lang="en-US" sz="2600" dirty="0"/>
              <a:t>ADHD </a:t>
            </a:r>
          </a:p>
          <a:p>
            <a:pPr lvl="2"/>
            <a:r>
              <a:rPr lang="en-US" sz="2600" dirty="0"/>
              <a:t>autism </a:t>
            </a:r>
          </a:p>
          <a:p>
            <a:pPr lvl="2"/>
            <a:r>
              <a:rPr lang="en-US" sz="2600" dirty="0"/>
              <a:t>bipolar disorder </a:t>
            </a:r>
          </a:p>
          <a:p>
            <a:pPr lvl="2"/>
            <a:r>
              <a:rPr lang="en-US" sz="2600" dirty="0"/>
              <a:t>major depressive disorder </a:t>
            </a:r>
          </a:p>
          <a:p>
            <a:pPr lvl="2"/>
            <a:r>
              <a:rPr lang="en-US" sz="2600" dirty="0"/>
              <a:t>s</a:t>
            </a:r>
            <a:r>
              <a:rPr lang="en-US" sz="2600" dirty="0"/>
              <a:t>chizophrenia</a:t>
            </a:r>
          </a:p>
          <a:p>
            <a:pPr marL="0" indent="0">
              <a:buNone/>
            </a:pPr>
            <a:r>
              <a:rPr lang="en-US" sz="3000" b="1" dirty="0"/>
              <a:t>Number of samples currently in analysis = 170,000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1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PGC Cross-Disorder GWAS Meta-Analysis</a:t>
            </a:r>
          </a:p>
        </p:txBody>
      </p:sp>
      <p:sp>
        <p:nvSpPr>
          <p:cNvPr id="2265156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295400"/>
            <a:ext cx="7772400" cy="7620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/>
              <a:t>1.2 million SNPs</a:t>
            </a:r>
          </a:p>
        </p:txBody>
      </p:sp>
      <p:sp>
        <p:nvSpPr>
          <p:cNvPr id="1951748" name="Line 4"/>
          <p:cNvSpPr>
            <a:spLocks noChangeShapeType="1"/>
          </p:cNvSpPr>
          <p:nvPr/>
        </p:nvSpPr>
        <p:spPr bwMode="auto">
          <a:xfrm>
            <a:off x="1905000" y="1905000"/>
            <a:ext cx="838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2265154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592151"/>
              </p:ext>
            </p:extLst>
          </p:nvPr>
        </p:nvGraphicFramePr>
        <p:xfrm>
          <a:off x="2362200" y="2057400"/>
          <a:ext cx="5181600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22095238" imgH="13815873" progId="Word.Document.12">
                  <p:link updateAutomatic="1"/>
                </p:oleObj>
              </mc:Choice>
              <mc:Fallback>
                <p:oleObj name="Document" r:id="rId4" imgW="22095238" imgH="13815873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57400"/>
                        <a:ext cx="5181600" cy="324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5159" name="TextBox 1"/>
          <p:cNvSpPr txBox="1">
            <a:spLocks noChangeArrowheads="1"/>
          </p:cNvSpPr>
          <p:nvPr/>
        </p:nvSpPr>
        <p:spPr bwMode="auto">
          <a:xfrm>
            <a:off x="3200400" y="5181601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</a:rPr>
              <a:t>Cross-Disorder Group of the Psychiatric GWAS </a:t>
            </a:r>
            <a:r>
              <a:rPr lang="en-US" sz="1600" dirty="0">
                <a:solidFill>
                  <a:srgbClr val="000000"/>
                </a:solidFill>
              </a:rPr>
              <a:t>Consortium. </a:t>
            </a:r>
            <a:r>
              <a:rPr lang="en-US" sz="1600" i="1" dirty="0">
                <a:solidFill>
                  <a:srgbClr val="000000"/>
                </a:solidFill>
              </a:rPr>
              <a:t>Genome-wide Analysis Identifies Loci With Shared Effects on Five Major Psychiatric Disorders. </a:t>
            </a:r>
            <a:r>
              <a:rPr lang="en-US" sz="1600" dirty="0">
                <a:solidFill>
                  <a:srgbClr val="000000"/>
                </a:solidFill>
              </a:rPr>
              <a:t>The Lancet 01/2013; 381(9875):1371-1379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71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42082"/>
            <a:ext cx="8229600" cy="631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962400" y="1676400"/>
            <a:ext cx="526260" cy="503602"/>
          </a:xfrm>
          <a:prstGeom prst="ellipse">
            <a:avLst/>
          </a:prstGeom>
          <a:solidFill>
            <a:srgbClr val="FF0000">
              <a:alpha val="12000"/>
            </a:srgbClr>
          </a:solidFill>
          <a:ln w="51308">
            <a:solidFill>
              <a:srgbClr val="FF0000"/>
            </a:solidFill>
          </a:ln>
          <a:effectLst>
            <a:outerShdw blurRad="38100" dist="29972" dir="5400000" algn="tl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" name="Oval 3"/>
          <p:cNvSpPr/>
          <p:nvPr/>
        </p:nvSpPr>
        <p:spPr>
          <a:xfrm>
            <a:off x="9067801" y="3276600"/>
            <a:ext cx="532435" cy="503602"/>
          </a:xfrm>
          <a:prstGeom prst="ellipse">
            <a:avLst/>
          </a:prstGeom>
          <a:solidFill>
            <a:srgbClr val="FF0000">
              <a:alpha val="12000"/>
            </a:srgbClr>
          </a:solidFill>
          <a:ln w="51308">
            <a:solidFill>
              <a:srgbClr val="FF0000"/>
            </a:solidFill>
          </a:ln>
          <a:effectLst>
            <a:outerShdw blurRad="38100" dist="29972" dir="5400000" algn="tl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15201" y="3200400"/>
            <a:ext cx="504655" cy="503602"/>
          </a:xfrm>
          <a:prstGeom prst="ellipse">
            <a:avLst/>
          </a:prstGeom>
          <a:solidFill>
            <a:srgbClr val="FF0000">
              <a:alpha val="12000"/>
            </a:srgbClr>
          </a:solidFill>
          <a:ln w="51308">
            <a:solidFill>
              <a:srgbClr val="FF0000"/>
            </a:solidFill>
          </a:ln>
          <a:effectLst>
            <a:outerShdw blurRad="38100" dist="29972" dir="5400000" algn="tl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10401" y="3276600"/>
            <a:ext cx="340297" cy="503602"/>
          </a:xfrm>
          <a:prstGeom prst="ellipse">
            <a:avLst/>
          </a:prstGeom>
          <a:solidFill>
            <a:srgbClr val="FF0000">
              <a:alpha val="12000"/>
            </a:srgbClr>
          </a:solidFill>
          <a:ln w="51308">
            <a:solidFill>
              <a:srgbClr val="FF0000"/>
            </a:solidFill>
          </a:ln>
          <a:effectLst>
            <a:outerShdw blurRad="38100" dist="29972" dir="5400000" algn="tl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975360"/>
          </a:xfrm>
        </p:spPr>
        <p:txBody>
          <a:bodyPr>
            <a:normAutofit/>
          </a:bodyPr>
          <a:lstStyle/>
          <a:p>
            <a:r>
              <a:rPr lang="en-US" dirty="0" smtClean="0"/>
              <a:t>ASD-SCZ Results</a:t>
            </a:r>
            <a:endParaRPr lang="en-US" dirty="0"/>
          </a:p>
        </p:txBody>
      </p:sp>
      <p:pic>
        <p:nvPicPr>
          <p:cNvPr id="171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144000" y="2438400"/>
            <a:ext cx="526260" cy="427402"/>
          </a:xfrm>
          <a:prstGeom prst="ellipse">
            <a:avLst/>
          </a:prstGeom>
          <a:solidFill>
            <a:srgbClr val="FF0000">
              <a:alpha val="12000"/>
            </a:srgbClr>
          </a:solidFill>
          <a:ln w="51308">
            <a:solidFill>
              <a:srgbClr val="FF0000"/>
            </a:solidFill>
          </a:ln>
          <a:effectLst>
            <a:outerShdw blurRad="38100" dist="29972" dir="5400000" algn="tl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86400" y="2667001"/>
            <a:ext cx="530160" cy="520189"/>
          </a:xfrm>
          <a:prstGeom prst="ellipse">
            <a:avLst/>
          </a:prstGeom>
          <a:solidFill>
            <a:srgbClr val="FF0000">
              <a:alpha val="12000"/>
            </a:srgbClr>
          </a:solidFill>
          <a:ln w="51308">
            <a:solidFill>
              <a:srgbClr val="FF0000"/>
            </a:solidFill>
          </a:ln>
          <a:effectLst>
            <a:outerShdw blurRad="38100" dist="29972" dir="5400000" algn="tl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3048001"/>
            <a:ext cx="530160" cy="520189"/>
          </a:xfrm>
          <a:prstGeom prst="ellipse">
            <a:avLst/>
          </a:prstGeom>
          <a:solidFill>
            <a:srgbClr val="FF0000">
              <a:alpha val="12000"/>
            </a:srgbClr>
          </a:solidFill>
          <a:ln w="51308">
            <a:solidFill>
              <a:srgbClr val="FF0000"/>
            </a:solidFill>
          </a:ln>
          <a:effectLst>
            <a:outerShdw blurRad="38100" dist="29972" dir="5400000" algn="tl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iz_Gene_Discovery-Still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609600"/>
            <a:ext cx="9144000" cy="746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4801" y="2133600"/>
            <a:ext cx="2549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128 independently associated SNPs </a:t>
            </a:r>
            <a:r>
              <a:rPr lang="en-US" dirty="0" smtClean="0">
                <a:solidFill>
                  <a:srgbClr val="FFFFFF"/>
                </a:solidFill>
              </a:rPr>
              <a:t>in </a:t>
            </a:r>
            <a:r>
              <a:rPr lang="en-US" dirty="0">
                <a:solidFill>
                  <a:srgbClr val="FFFFFF"/>
                </a:solidFill>
              </a:rPr>
              <a:t>108 genomic </a:t>
            </a:r>
            <a:r>
              <a:rPr lang="en-US" dirty="0" smtClean="0">
                <a:solidFill>
                  <a:srgbClr val="FFFFFF"/>
                </a:solidFill>
              </a:rPr>
              <a:t>loci</a:t>
            </a:r>
          </a:p>
          <a:p>
            <a:pPr marL="0" lvl="2"/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6172201"/>
            <a:ext cx="3733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Schizophrenia Working Group of the Psychiatric Genomics Consortium. 2014. Nature.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55626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dirty="0" smtClean="0">
                <a:solidFill>
                  <a:schemeClr val="bg1"/>
                </a:solidFill>
              </a:rPr>
              <a:t>Sample size = 37,000 </a:t>
            </a:r>
            <a:r>
              <a:rPr lang="en-US" dirty="0">
                <a:solidFill>
                  <a:schemeClr val="bg1"/>
                </a:solidFill>
              </a:rPr>
              <a:t>cases and </a:t>
            </a:r>
            <a:r>
              <a:rPr lang="en-US" dirty="0" smtClean="0">
                <a:solidFill>
                  <a:schemeClr val="bg1"/>
                </a:solidFill>
              </a:rPr>
              <a:t>113,000 </a:t>
            </a:r>
            <a:r>
              <a:rPr lang="en-US" dirty="0">
                <a:solidFill>
                  <a:schemeClr val="bg1"/>
                </a:solidFill>
              </a:rPr>
              <a:t>controls</a:t>
            </a:r>
          </a:p>
        </p:txBody>
      </p:sp>
    </p:spTree>
    <p:extLst>
      <p:ext uri="{BB962C8B-B14F-4D97-AF65-F5344CB8AC3E}">
        <p14:creationId xmlns:p14="http://schemas.microsoft.com/office/powerpoint/2010/main" val="20702028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8839200" cy="1219200"/>
          </a:xfrm>
        </p:spPr>
        <p:txBody>
          <a:bodyPr/>
          <a:lstStyle/>
          <a:p>
            <a:r>
              <a:rPr lang="en-US" sz="4000" dirty="0"/>
              <a:t>Lessons from PCG Cross-Disorder GWAS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1532038"/>
            <a:ext cx="8839200" cy="5351362"/>
          </a:xfrm>
        </p:spPr>
        <p:txBody>
          <a:bodyPr>
            <a:normAutofit/>
          </a:bodyPr>
          <a:lstStyle/>
          <a:p>
            <a:r>
              <a:rPr lang="en-US" sz="3600" dirty="0"/>
              <a:t>Genuine </a:t>
            </a:r>
            <a:r>
              <a:rPr lang="en-US" sz="3600" dirty="0"/>
              <a:t>biological clues beginning to </a:t>
            </a:r>
            <a:r>
              <a:rPr lang="en-US" sz="3600" dirty="0"/>
              <a:t>emerge from common variation</a:t>
            </a:r>
            <a:endParaRPr lang="en-US" sz="3600" dirty="0"/>
          </a:p>
          <a:p>
            <a:pPr lvl="1"/>
            <a:r>
              <a:rPr lang="en-US" sz="3200" dirty="0"/>
              <a:t>Calcium channel genes </a:t>
            </a:r>
          </a:p>
          <a:p>
            <a:pPr lvl="1"/>
            <a:r>
              <a:rPr lang="en-US" sz="3200" dirty="0"/>
              <a:t>miR-137 and targets (e.g. </a:t>
            </a:r>
            <a:r>
              <a:rPr lang="en-US" sz="3200" i="1" dirty="0"/>
              <a:t>TCF4</a:t>
            </a:r>
            <a:r>
              <a:rPr lang="en-US" sz="3200" dirty="0"/>
              <a:t>, </a:t>
            </a:r>
            <a:r>
              <a:rPr lang="en-US" sz="3200" b="1" i="1" dirty="0"/>
              <a:t>CACNA1C</a:t>
            </a:r>
            <a:r>
              <a:rPr lang="en-US" sz="3200" dirty="0"/>
              <a:t> </a:t>
            </a:r>
            <a:r>
              <a:rPr lang="en-US" sz="3200" dirty="0"/>
              <a:t>) </a:t>
            </a:r>
            <a:r>
              <a:rPr lang="en-US" sz="3200" dirty="0"/>
              <a:t>neurogenesis/neuronal maturation</a:t>
            </a:r>
          </a:p>
          <a:p>
            <a:r>
              <a:rPr lang="en-US" sz="3600" dirty="0"/>
              <a:t>Like CNVs, many common SNP associations </a:t>
            </a:r>
            <a:r>
              <a:rPr lang="en-US" sz="3600" i="1" dirty="0"/>
              <a:t>do not respect traditional </a:t>
            </a:r>
            <a:r>
              <a:rPr lang="en-US" sz="3600" i="1" dirty="0"/>
              <a:t>clinical </a:t>
            </a:r>
            <a:r>
              <a:rPr lang="en-US" sz="3600" i="1" dirty="0"/>
              <a:t>definition </a:t>
            </a:r>
            <a:r>
              <a:rPr lang="en-US" sz="3600" i="1" dirty="0"/>
              <a:t>boundaries</a:t>
            </a:r>
          </a:p>
          <a:p>
            <a:pPr lvl="1"/>
            <a:r>
              <a:rPr lang="en-US" dirty="0" smtClean="0"/>
              <a:t>e.g., some SNPs shared by all 5 psychiatric </a:t>
            </a:r>
            <a:r>
              <a:rPr lang="en-US" dirty="0" err="1" smtClean="0"/>
              <a:t>dxes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604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7848600" cy="457200"/>
          </a:xfrm>
        </p:spPr>
        <p:txBody>
          <a:bodyPr/>
          <a:lstStyle/>
          <a:p>
            <a:r>
              <a:rPr lang="en-US" dirty="0" smtClean="0"/>
              <a:t>Large samples are required!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8991600" cy="4953000"/>
          </a:xfrm>
        </p:spPr>
        <p:txBody>
          <a:bodyPr/>
          <a:lstStyle/>
          <a:p>
            <a:r>
              <a:rPr lang="en-US" dirty="0" smtClean="0"/>
              <a:t>All psychiatric </a:t>
            </a:r>
            <a:r>
              <a:rPr lang="en-US" dirty="0" err="1" smtClean="0"/>
              <a:t>dxes</a:t>
            </a:r>
            <a:r>
              <a:rPr lang="en-US" dirty="0" smtClean="0"/>
              <a:t> are highly polygenic </a:t>
            </a:r>
          </a:p>
          <a:p>
            <a:pPr lvl="1"/>
            <a:r>
              <a:rPr lang="en-US" dirty="0" smtClean="0"/>
              <a:t>involving hundreds of genes</a:t>
            </a:r>
          </a:p>
          <a:p>
            <a:r>
              <a:rPr lang="en-US" dirty="0" err="1" smtClean="0"/>
              <a:t>Polygenicity</a:t>
            </a:r>
            <a:r>
              <a:rPr lang="en-US" dirty="0" smtClean="0"/>
              <a:t> is characteristic of most complex biomedical diseases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bipolar disorder, schizophrenia, type 1 and type 2 diabetes, </a:t>
            </a:r>
            <a:r>
              <a:rPr lang="en-US" dirty="0" err="1" smtClean="0"/>
              <a:t>Crohn’s</a:t>
            </a:r>
            <a:r>
              <a:rPr lang="en-US" dirty="0" smtClean="0"/>
              <a:t> disease, rheumatoid arthritis, coeliac disease, coronary artery disease, etc., etc.</a:t>
            </a:r>
          </a:p>
          <a:p>
            <a:r>
              <a:rPr lang="en-US" dirty="0" smtClean="0"/>
              <a:t>Although common </a:t>
            </a:r>
            <a:r>
              <a:rPr lang="en-US" dirty="0"/>
              <a:t>variation </a:t>
            </a:r>
            <a:r>
              <a:rPr lang="en-US" dirty="0" smtClean="0"/>
              <a:t>is important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ach gene exerts very small </a:t>
            </a:r>
            <a:r>
              <a:rPr lang="en-US" dirty="0"/>
              <a:t>effect </a:t>
            </a:r>
            <a:r>
              <a:rPr lang="en-US" dirty="0" smtClean="0"/>
              <a:t>so very large samples are needed to detect them</a:t>
            </a:r>
          </a:p>
        </p:txBody>
      </p:sp>
    </p:spTree>
    <p:extLst>
      <p:ext uri="{BB962C8B-B14F-4D97-AF65-F5344CB8AC3E}">
        <p14:creationId xmlns:p14="http://schemas.microsoft.com/office/powerpoint/2010/main" val="484040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slide9">
  <a:themeElements>
    <a:clrScheme name="PPslide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slide9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slide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slide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slide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slide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slide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slide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slide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slide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slide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slide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slide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slide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12779</TotalTime>
  <Words>696</Words>
  <Application>Microsoft Office PowerPoint</Application>
  <PresentationFormat>Widescreen</PresentationFormat>
  <Paragraphs>114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Garamond</vt:lpstr>
      <vt:lpstr>PPslide9</vt:lpstr>
      <vt:lpstr>???</vt:lpstr>
      <vt:lpstr>What does it take to detect risk genes for psychiatric disorders?</vt:lpstr>
      <vt:lpstr>Psychiatric Genomics Consortium</vt:lpstr>
      <vt:lpstr>Psychiatric Genomics Consortium</vt:lpstr>
      <vt:lpstr>PGC Cross-Disorder GWAS Meta-Analysis</vt:lpstr>
      <vt:lpstr>PowerPoint Presentation</vt:lpstr>
      <vt:lpstr>ASD-SCZ Results</vt:lpstr>
      <vt:lpstr>PowerPoint Presentation</vt:lpstr>
      <vt:lpstr>Lessons from PCG Cross-Disorder GWAS</vt:lpstr>
      <vt:lpstr>Large samples are required!</vt:lpstr>
      <vt:lpstr>Pathways and Pleiotropy</vt:lpstr>
      <vt:lpstr>Pathway interventions?</vt:lpstr>
      <vt:lpstr>Acknowledgements</vt:lpstr>
      <vt:lpstr>CA+ Channel Signaling Genes</vt:lpstr>
      <vt:lpstr>TCF4</vt:lpstr>
      <vt:lpstr>miR-137</vt:lpstr>
    </vt:vector>
  </TitlesOfParts>
  <Company>Maine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Maine Medical Center</dc:creator>
  <cp:lastModifiedBy>Feats Inc</cp:lastModifiedBy>
  <cp:revision>97</cp:revision>
  <dcterms:created xsi:type="dcterms:W3CDTF">2010-02-03T13:43:04Z</dcterms:created>
  <dcterms:modified xsi:type="dcterms:W3CDTF">2015-05-28T18:22:41Z</dcterms:modified>
</cp:coreProperties>
</file>